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8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771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309360" y="-192024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949440" y="-128016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589520" y="-64008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-2468880" y="274320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-1828800" y="338328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-1188720" y="402336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28016"/>
            <a:ext cx="1463040" cy="10972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411480" y="137160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IMPLEMENTATION GUIDE  ·  THE NEXT FRAMEWORK™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411480" y="1572768"/>
            <a:ext cx="6858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AI-Enabled
Business </a:t>
            </a:r>
            <a:r>
              <a:rPr lang="en-US" sz="520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Blueprint</a:t>
            </a:r>
            <a:endParaRPr lang="en-US" sz="5200" dirty="0"/>
          </a:p>
        </p:txBody>
      </p:sp>
      <p:sp>
        <p:nvSpPr>
          <p:cNvPr id="12" name="Text 9"/>
          <p:cNvSpPr/>
          <p:nvPr/>
        </p:nvSpPr>
        <p:spPr>
          <a:xfrm>
            <a:off x="411480" y="3493008"/>
            <a:ext cx="62179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exact 3 AI tools Nigerian entrepreneurs and real estate professionals are using right now to double their follow-up, build their brand, and close more deals — for under ₦10,000/month.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11480" y="4078224"/>
            <a:ext cx="1975104" cy="786384"/>
          </a:xfrm>
          <a:prstGeom prst="rect">
            <a:avLst/>
          </a:prstGeom>
          <a:solidFill>
            <a:srgbClr val="0D2554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11480" y="4114800"/>
            <a:ext cx="19751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484632" y="4407408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tools this</a:t>
            </a:r>
            <a:endParaRPr lang="en-US" sz="700" dirty="0"/>
          </a:p>
          <a:p>
            <a:pPr marL="0" indent="0" algn="ctr">
              <a:buNone/>
            </a:pPr>
            <a:r>
              <a:rPr lang="en-US" sz="70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weekend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478024" y="4078224"/>
            <a:ext cx="1975104" cy="786384"/>
          </a:xfrm>
          <a:prstGeom prst="rect">
            <a:avLst/>
          </a:prstGeom>
          <a:solidFill>
            <a:srgbClr val="0D2554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2478024" y="4114800"/>
            <a:ext cx="19751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₦10K/mo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2551176" y="4407408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3 combined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544568" y="4078224"/>
            <a:ext cx="1975104" cy="786384"/>
          </a:xfrm>
          <a:prstGeom prst="rect">
            <a:avLst/>
          </a:prstGeom>
          <a:solidFill>
            <a:srgbClr val="0D2554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4544568" y="4114800"/>
            <a:ext cx="19751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2×</a:t>
            </a:r>
            <a:endParaRPr lang="en-US" sz="2200" dirty="0"/>
          </a:p>
        </p:txBody>
      </p:sp>
      <p:sp>
        <p:nvSpPr>
          <p:cNvPr id="21" name="Text 18"/>
          <p:cNvSpPr/>
          <p:nvPr/>
        </p:nvSpPr>
        <p:spPr>
          <a:xfrm>
            <a:off x="4617720" y="4407408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rate</a:t>
            </a:r>
            <a:endParaRPr lang="en-US" sz="700" dirty="0"/>
          </a:p>
          <a:p>
            <a:pPr marL="0" indent="0" algn="ctr">
              <a:buNone/>
            </a:pPr>
            <a:r>
              <a:rPr lang="en-US" sz="70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411480" y="4754880"/>
            <a:ext cx="832104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321765" y="4905066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RN, BSN  ·  CEPA Certified  ·  AI Strategist  ·  yourlifestylenavigator.com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310896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8288"/>
            <a:ext cx="3657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50392" y="45720"/>
            <a:ext cx="6400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Lifestyle Navigator™  ·  The Healthcare AI Evangelist</a:t>
            </a:r>
            <a:endParaRPr lang="en-US" sz="850" dirty="0"/>
          </a:p>
        </p:txBody>
      </p:sp>
      <p:sp>
        <p:nvSpPr>
          <p:cNvPr id="6" name="Shape 3"/>
          <p:cNvSpPr/>
          <p:nvPr/>
        </p:nvSpPr>
        <p:spPr>
          <a:xfrm>
            <a:off x="6492240" y="54864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7132320" y="118872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7772400" y="182880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11480" y="420624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TRUTHS WORTH SHARING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411480" y="603504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Lines That Change How You See Business</a:t>
            </a:r>
            <a:endParaRPr lang="en-US" sz="2600" dirty="0"/>
          </a:p>
        </p:txBody>
      </p:sp>
      <p:sp>
        <p:nvSpPr>
          <p:cNvPr id="11" name="Shape 8"/>
          <p:cNvSpPr/>
          <p:nvPr/>
        </p:nvSpPr>
        <p:spPr>
          <a:xfrm>
            <a:off x="411480" y="1115568"/>
            <a:ext cx="822960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11480" y="1261872"/>
            <a:ext cx="8321040" cy="1060704"/>
          </a:xfrm>
          <a:prstGeom prst="roundRect">
            <a:avLst>
              <a:gd name="adj" fmla="val 6897"/>
            </a:avLst>
          </a:prstGeom>
          <a:solidFill>
            <a:srgbClr val="111D35"/>
          </a:solidFill>
          <a:ln w="152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11480" y="1261872"/>
            <a:ext cx="54864" cy="10607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76072" y="1353312"/>
            <a:ext cx="7991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"AI does not replace your hustle. It multiplies it."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576072" y="1755648"/>
            <a:ext cx="799185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hour you free up through automation becomes an hour you can invest in growth, relationships, and revenue.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411480" y="2432304"/>
            <a:ext cx="8321040" cy="1060704"/>
          </a:xfrm>
          <a:prstGeom prst="roundRect">
            <a:avLst>
              <a:gd name="adj" fmla="val 6897"/>
            </a:avLst>
          </a:prstGeom>
          <a:solidFill>
            <a:srgbClr val="111D35"/>
          </a:solidFill>
          <a:ln w="635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11480" y="2432304"/>
            <a:ext cx="54864" cy="10607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76072" y="2523744"/>
            <a:ext cx="7991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"Your competitor is not smarter than you. They just stopped doing manually what a machine can do for them."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576072" y="2926080"/>
            <a:ext cx="799185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advantage in 2025 is not talent or connections. It is the willingness to embrace new tools at the right moment.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411480" y="3602736"/>
            <a:ext cx="8321040" cy="1060704"/>
          </a:xfrm>
          <a:prstGeom prst="roundRect">
            <a:avLst>
              <a:gd name="adj" fmla="val 6897"/>
            </a:avLst>
          </a:prstGeom>
          <a:solidFill>
            <a:srgbClr val="111D35"/>
          </a:solidFill>
          <a:ln w="635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411480" y="3602736"/>
            <a:ext cx="54864" cy="106070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76072" y="3694176"/>
            <a:ext cx="7991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most expensive thing in your business right now is the lead you never followed up with."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576072" y="4096512"/>
            <a:ext cx="799185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cold lead is a deal someone else closed. Automation is not optional — it is the cost of staying competitive.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26" name="Text 23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400800" y="-192024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040880" y="-128016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680960" y="-64008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-2468880" y="292608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-1828800" y="356616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-1188720" y="420624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0" y="0"/>
            <a:ext cx="9144000" cy="310896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8288"/>
            <a:ext cx="365760" cy="27432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850392" y="45720"/>
            <a:ext cx="6400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Lifestyle Navigator™  ·  The Healthcare AI Evangelist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411480" y="45720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NEXT STEP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411480" y="676656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Stop Working </a:t>
            </a:r>
            <a:r>
              <a:rPr lang="en-US" sz="400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</a:t>
            </a: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Your Business.</a:t>
            </a:r>
            <a:endParaRPr lang="en-US" sz="4000" dirty="0"/>
          </a:p>
        </p:txBody>
      </p:sp>
      <p:sp>
        <p:nvSpPr>
          <p:cNvPr id="14" name="Text 11"/>
          <p:cNvSpPr/>
          <p:nvPr/>
        </p:nvSpPr>
        <p:spPr>
          <a:xfrm>
            <a:off x="411480" y="1225296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Building </a:t>
            </a:r>
            <a:r>
              <a:rPr lang="en-US" sz="400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Asset.</a:t>
            </a:r>
            <a:endParaRPr lang="en-US" sz="4000" dirty="0"/>
          </a:p>
        </p:txBody>
      </p:sp>
      <p:sp>
        <p:nvSpPr>
          <p:cNvPr id="15" name="Shape 12"/>
          <p:cNvSpPr/>
          <p:nvPr/>
        </p:nvSpPr>
        <p:spPr>
          <a:xfrm>
            <a:off x="2286000" y="1847088"/>
            <a:ext cx="457200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11480" y="193852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Book a FREE AI Readiness &amp; Strategy Session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960120" y="2249424"/>
            <a:ext cx="7223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minutes. We look at YOUR business. You leave with a personalised roadmap.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obligation. No pitch. Just clarity — and a plan you can start executing this week.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11480" y="2798064"/>
            <a:ext cx="2688336" cy="804672"/>
          </a:xfrm>
          <a:prstGeom prst="roundRect">
            <a:avLst>
              <a:gd name="adj" fmla="val 6818"/>
            </a:avLst>
          </a:prstGeom>
          <a:solidFill>
            <a:srgbClr val="111D35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502920" y="2834640"/>
            <a:ext cx="25054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Workflow Audit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502920" y="3090672"/>
            <a:ext cx="250545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highest-impact automation opportunities, identified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3227832" y="2798064"/>
            <a:ext cx="2688336" cy="804672"/>
          </a:xfrm>
          <a:prstGeom prst="roundRect">
            <a:avLst>
              <a:gd name="adj" fmla="val 6818"/>
            </a:avLst>
          </a:prstGeom>
          <a:solidFill>
            <a:srgbClr val="111D35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3319272" y="2834640"/>
            <a:ext cx="25054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🗺️  Custom Roadmap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3319272" y="3090672"/>
            <a:ext cx="250545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implementation plan built for your business</a:t>
            </a:r>
            <a:endParaRPr lang="en-US" sz="850" dirty="0"/>
          </a:p>
        </p:txBody>
      </p:sp>
      <p:sp>
        <p:nvSpPr>
          <p:cNvPr id="24" name="Shape 21"/>
          <p:cNvSpPr/>
          <p:nvPr/>
        </p:nvSpPr>
        <p:spPr>
          <a:xfrm>
            <a:off x="6044184" y="2798064"/>
            <a:ext cx="2688336" cy="804672"/>
          </a:xfrm>
          <a:prstGeom prst="roundRect">
            <a:avLst>
              <a:gd name="adj" fmla="val 6818"/>
            </a:avLst>
          </a:prstGeom>
          <a:solidFill>
            <a:srgbClr val="111D35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6135624" y="2834640"/>
            <a:ext cx="25054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ROI Projection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6135624" y="3090672"/>
            <a:ext cx="250545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Exact numbers — what this means for your revenue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2834640" y="3694176"/>
            <a:ext cx="3474720" cy="420624"/>
          </a:xfrm>
          <a:prstGeom prst="roundRect">
            <a:avLst>
              <a:gd name="adj" fmla="val 13043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2834640" y="3694176"/>
            <a:ext cx="3474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 at yourlifestylenavigator.com →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411480" y="4187952"/>
            <a:ext cx="8321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to download: The AI-Enabled Business Blueprint  ·  Link in show notes</a:t>
            </a:r>
            <a:endParaRPr lang="en-US" sz="850" dirty="0"/>
          </a:p>
        </p:txBody>
      </p:sp>
      <p:sp>
        <p:nvSpPr>
          <p:cNvPr id="30" name="Shape 27"/>
          <p:cNvSpPr/>
          <p:nvPr/>
        </p:nvSpPr>
        <p:spPr>
          <a:xfrm>
            <a:off x="411480" y="4425696"/>
            <a:ext cx="832104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411480" y="4480560"/>
            <a:ext cx="83210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3D5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Your Lifestyle Navigator™  ·  The Healthcare AI Evangelist  ·  All rights reserved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377440" y="36576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017520" y="100584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0" y="164592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201168"/>
            <a:ext cx="2194560" cy="1645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11480" y="1920240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kern="0" spc="20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THE HEALTHCARE AI EVANGELIST —</a:t>
            </a:r>
            <a:endParaRPr lang="en-US" sz="900" dirty="0"/>
          </a:p>
        </p:txBody>
      </p:sp>
      <p:sp>
        <p:nvSpPr>
          <p:cNvPr id="8" name="Shape 5"/>
          <p:cNvSpPr/>
          <p:nvPr/>
        </p:nvSpPr>
        <p:spPr>
          <a:xfrm>
            <a:off x="2743200" y="2194560"/>
            <a:ext cx="365760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1143000" y="2286000"/>
            <a:ext cx="7223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"We help healthcare entrepreneurs eliminate administrative burnout, drive 30% profit margins, and build exit-ready wealth through the AI-powered NEXT Framework™."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1143000" y="3072384"/>
            <a:ext cx="1591056" cy="274320"/>
          </a:xfrm>
          <a:prstGeom prst="roundRect">
            <a:avLst>
              <a:gd name="adj" fmla="val 13333"/>
            </a:avLst>
          </a:prstGeom>
          <a:solidFill>
            <a:srgbClr val="F7EDD6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143000" y="3072384"/>
            <a:ext cx="15910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RN, BSN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2898648" y="3072384"/>
            <a:ext cx="1591056" cy="274320"/>
          </a:xfrm>
          <a:prstGeom prst="roundRect">
            <a:avLst>
              <a:gd name="adj" fmla="val 13333"/>
            </a:avLst>
          </a:prstGeom>
          <a:solidFill>
            <a:srgbClr val="F7EDD6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2898648" y="3072384"/>
            <a:ext cx="15910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CEPA Certified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4654296" y="3072384"/>
            <a:ext cx="1591056" cy="274320"/>
          </a:xfrm>
          <a:prstGeom prst="roundRect">
            <a:avLst>
              <a:gd name="adj" fmla="val 13333"/>
            </a:avLst>
          </a:prstGeom>
          <a:solidFill>
            <a:srgbClr val="F7EDD6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654296" y="3072384"/>
            <a:ext cx="15910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Strategist</a:t>
            </a:r>
            <a:endParaRPr lang="en-US" sz="850" dirty="0"/>
          </a:p>
        </p:txBody>
      </p:sp>
      <p:sp>
        <p:nvSpPr>
          <p:cNvPr id="16" name="Shape 13"/>
          <p:cNvSpPr/>
          <p:nvPr/>
        </p:nvSpPr>
        <p:spPr>
          <a:xfrm>
            <a:off x="6409944" y="3072384"/>
            <a:ext cx="1591056" cy="274320"/>
          </a:xfrm>
          <a:prstGeom prst="roundRect">
            <a:avLst>
              <a:gd name="adj" fmla="val 13333"/>
            </a:avLst>
          </a:prstGeom>
          <a:solidFill>
            <a:srgbClr val="F7EDD6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409944" y="3072384"/>
            <a:ext cx="159105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Planning Advisor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411480" y="3438144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John S. Smith Jr.</a:t>
            </a:r>
            <a:endParaRPr lang="en-US" sz="2800" dirty="0"/>
          </a:p>
        </p:txBody>
      </p:sp>
      <p:sp>
        <p:nvSpPr>
          <p:cNvPr id="19" name="Text 16"/>
          <p:cNvSpPr/>
          <p:nvPr/>
        </p:nvSpPr>
        <p:spPr>
          <a:xfrm>
            <a:off x="411480" y="3840480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Your Lifestyle Navigator™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2286000" y="4133088"/>
            <a:ext cx="457200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3017520" y="4206240"/>
            <a:ext cx="3108960" cy="365760"/>
          </a:xfrm>
          <a:prstGeom prst="roundRect">
            <a:avLst>
              <a:gd name="adj" fmla="val 15000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3017520" y="42062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yourlifestylenavigator.com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310896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8288"/>
            <a:ext cx="3657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50392" y="45720"/>
            <a:ext cx="6400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Lifestyle Navigator™  ·  The Healthcare AI Evangelist</a:t>
            </a:r>
            <a:endParaRPr lang="en-US" sz="850" dirty="0"/>
          </a:p>
        </p:txBody>
      </p:sp>
      <p:sp>
        <p:nvSpPr>
          <p:cNvPr id="6" name="Shape 3"/>
          <p:cNvSpPr/>
          <p:nvPr/>
        </p:nvSpPr>
        <p:spPr>
          <a:xfrm>
            <a:off x="6400800" y="-182880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7040880" y="-118872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7680960" y="-54864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11480" y="420624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— THE DATA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411480" y="603504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Numbers Don't Lie</a:t>
            </a:r>
            <a:endParaRPr lang="en-US" sz="3000" dirty="0"/>
          </a:p>
        </p:txBody>
      </p:sp>
      <p:sp>
        <p:nvSpPr>
          <p:cNvPr id="11" name="Shape 8"/>
          <p:cNvSpPr/>
          <p:nvPr/>
        </p:nvSpPr>
        <p:spPr>
          <a:xfrm>
            <a:off x="411480" y="1115568"/>
            <a:ext cx="822960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11480" y="1243584"/>
            <a:ext cx="1993392" cy="2560320"/>
          </a:xfrm>
          <a:prstGeom prst="roundRect">
            <a:avLst>
              <a:gd name="adj" fmla="val 4587"/>
            </a:avLst>
          </a:prstGeom>
          <a:solidFill>
            <a:srgbClr val="0D2554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11480" y="1243584"/>
            <a:ext cx="1993392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11480" y="1371600"/>
            <a:ext cx="19933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93%</a:t>
            </a:r>
            <a:endParaRPr lang="en-US" sz="3600" dirty="0"/>
          </a:p>
        </p:txBody>
      </p:sp>
      <p:sp>
        <p:nvSpPr>
          <p:cNvPr id="15" name="Text 12"/>
          <p:cNvSpPr/>
          <p:nvPr/>
        </p:nvSpPr>
        <p:spPr>
          <a:xfrm>
            <a:off x="521208" y="2103120"/>
            <a:ext cx="1773936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businesses lose leads to slow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— before they ever speak to them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2532888" y="1243584"/>
            <a:ext cx="1993392" cy="2560320"/>
          </a:xfrm>
          <a:prstGeom prst="roundRect">
            <a:avLst>
              <a:gd name="adj" fmla="val 4587"/>
            </a:avLst>
          </a:prstGeom>
          <a:solidFill>
            <a:srgbClr val="0D2554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2532888" y="1243584"/>
            <a:ext cx="1993392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2532888" y="1371600"/>
            <a:ext cx="19933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2×</a:t>
            </a:r>
            <a:endParaRPr lang="en-US" sz="3600" dirty="0"/>
          </a:p>
        </p:txBody>
      </p:sp>
      <p:sp>
        <p:nvSpPr>
          <p:cNvPr id="19" name="Text 16"/>
          <p:cNvSpPr/>
          <p:nvPr/>
        </p:nvSpPr>
        <p:spPr>
          <a:xfrm>
            <a:off x="2642616" y="2103120"/>
            <a:ext cx="1773936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rate increase after implementing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follow-up systems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4654296" y="1243584"/>
            <a:ext cx="1993392" cy="2560320"/>
          </a:xfrm>
          <a:prstGeom prst="roundRect">
            <a:avLst>
              <a:gd name="adj" fmla="val 4587"/>
            </a:avLst>
          </a:prstGeom>
          <a:solidFill>
            <a:srgbClr val="0D2554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4654296" y="1243584"/>
            <a:ext cx="1993392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654296" y="1371600"/>
            <a:ext cx="19933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₦10K</a:t>
            </a:r>
            <a:endParaRPr lang="en-US" sz="3600" dirty="0"/>
          </a:p>
        </p:txBody>
      </p:sp>
      <p:sp>
        <p:nvSpPr>
          <p:cNvPr id="23" name="Text 20"/>
          <p:cNvSpPr/>
          <p:nvPr/>
        </p:nvSpPr>
        <p:spPr>
          <a:xfrm>
            <a:off x="4764024" y="2103120"/>
            <a:ext cx="1773936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less per month — all 3 AI tools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for any Nigerian business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6775704" y="1243584"/>
            <a:ext cx="1993392" cy="2560320"/>
          </a:xfrm>
          <a:prstGeom prst="roundRect">
            <a:avLst>
              <a:gd name="adj" fmla="val 4587"/>
            </a:avLst>
          </a:prstGeom>
          <a:solidFill>
            <a:srgbClr val="0D2554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6775704" y="1243584"/>
            <a:ext cx="1993392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6775704" y="1371600"/>
            <a:ext cx="19933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Weekend</a:t>
            </a:r>
            <a:endParaRPr lang="en-US" sz="2200" dirty="0"/>
          </a:p>
        </p:txBody>
      </p:sp>
      <p:sp>
        <p:nvSpPr>
          <p:cNvPr id="27" name="Text 24"/>
          <p:cNvSpPr/>
          <p:nvPr/>
        </p:nvSpPr>
        <p:spPr>
          <a:xfrm>
            <a:off x="6885432" y="2103120"/>
            <a:ext cx="1773936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set up all 3 tools and start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seeing measurable results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411480" y="3913632"/>
            <a:ext cx="8321040" cy="548640"/>
          </a:xfrm>
          <a:prstGeom prst="roundRect">
            <a:avLst>
              <a:gd name="adj" fmla="val 10000"/>
            </a:avLst>
          </a:prstGeom>
          <a:solidFill>
            <a:srgbClr val="111D35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57784" y="3913632"/>
            <a:ext cx="80284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opportunity: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of your competitors are still doing manually what a machine can do in seconds. The window to get ahead is open right now.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32" name="Text 29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310896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8288"/>
            <a:ext cx="3657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50392" y="45720"/>
            <a:ext cx="6400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Lifestyle Navigator™  ·  The Healthcare AI Evangelist</a:t>
            </a:r>
            <a:endParaRPr lang="en-US" sz="850" dirty="0"/>
          </a:p>
        </p:txBody>
      </p:sp>
      <p:sp>
        <p:nvSpPr>
          <p:cNvPr id="6" name="Shape 3"/>
          <p:cNvSpPr/>
          <p:nvPr/>
        </p:nvSpPr>
        <p:spPr>
          <a:xfrm>
            <a:off x="6492240" y="-1737360"/>
            <a:ext cx="4389120" cy="4389120"/>
          </a:xfrm>
          <a:prstGeom prst="ellipse">
            <a:avLst/>
          </a:prstGeom>
          <a:ln w="5080">
            <a:solidFill>
              <a:srgbClr val="1A3A6E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7132320" y="-1097280"/>
            <a:ext cx="3108960" cy="3108960"/>
          </a:xfrm>
          <a:prstGeom prst="ellipse">
            <a:avLst/>
          </a:prstGeom>
          <a:ln w="5080">
            <a:solidFill>
              <a:srgbClr val="1A3A6E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7772400" y="-457200"/>
            <a:ext cx="1828800" cy="1828800"/>
          </a:xfrm>
          <a:prstGeom prst="ellipse">
            <a:avLst/>
          </a:prstGeom>
          <a:ln w="5080">
            <a:solidFill>
              <a:srgbClr val="1A3A6E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11480" y="420624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ROOT CAUSE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411480" y="603504"/>
            <a:ext cx="822960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Are Running a 2025 Business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 a 1995 Operating System</a:t>
            </a:r>
            <a:endParaRPr lang="en-US" sz="2400" dirty="0"/>
          </a:p>
        </p:txBody>
      </p:sp>
      <p:sp>
        <p:nvSpPr>
          <p:cNvPr id="11" name="Shape 8"/>
          <p:cNvSpPr/>
          <p:nvPr/>
        </p:nvSpPr>
        <p:spPr>
          <a:xfrm>
            <a:off x="411480" y="1335024"/>
            <a:ext cx="832104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11480" y="1481328"/>
            <a:ext cx="4078224" cy="1170432"/>
          </a:xfrm>
          <a:prstGeom prst="roundRect">
            <a:avLst>
              <a:gd name="adj" fmla="val 6250"/>
            </a:avLst>
          </a:prstGeom>
          <a:solidFill>
            <a:srgbClr val="EEF3FA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57784" y="162763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📱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1106424" y="1591056"/>
            <a:ext cx="3236976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Leads Going Cold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1106424" y="1847088"/>
            <a:ext cx="3236976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generate inquiries but can't follow up fast enough. Your competitor responds in 2 minutes. You respond in 3 days. Those deals are gone.</a:t>
            </a:r>
            <a:endParaRPr lang="en-US" sz="850" dirty="0"/>
          </a:p>
        </p:txBody>
      </p:sp>
      <p:sp>
        <p:nvSpPr>
          <p:cNvPr id="16" name="Shape 13"/>
          <p:cNvSpPr/>
          <p:nvPr/>
        </p:nvSpPr>
        <p:spPr>
          <a:xfrm>
            <a:off x="4654296" y="1481328"/>
            <a:ext cx="4078224" cy="1170432"/>
          </a:xfrm>
          <a:prstGeom prst="roundRect">
            <a:avLst>
              <a:gd name="adj" fmla="val 6250"/>
            </a:avLst>
          </a:prstGeom>
          <a:solidFill>
            <a:srgbClr val="EEF3FA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4800600" y="162763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📢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5349240" y="1591056"/>
            <a:ext cx="3236976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Invisible Online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5349240" y="1847088"/>
            <a:ext cx="3236976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know you should post consistently. You never find time. Visibility drops. Trust drops. Clients go to whoever shows up consistently.</a:t>
            </a:r>
            <a:endParaRPr lang="en-US" sz="850" dirty="0"/>
          </a:p>
        </p:txBody>
      </p:sp>
      <p:sp>
        <p:nvSpPr>
          <p:cNvPr id="20" name="Shape 17"/>
          <p:cNvSpPr/>
          <p:nvPr/>
        </p:nvSpPr>
        <p:spPr>
          <a:xfrm>
            <a:off x="411480" y="2798064"/>
            <a:ext cx="4078224" cy="1170432"/>
          </a:xfrm>
          <a:prstGeom prst="roundRect">
            <a:avLst>
              <a:gd name="adj" fmla="val 6250"/>
            </a:avLst>
          </a:prstGeom>
          <a:solidFill>
            <a:srgbClr val="EEF3FA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557784" y="29443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⏰</a:t>
            </a:r>
            <a:endParaRPr lang="en-US" sz="2200" dirty="0"/>
          </a:p>
        </p:txBody>
      </p:sp>
      <p:sp>
        <p:nvSpPr>
          <p:cNvPr id="22" name="Text 19"/>
          <p:cNvSpPr/>
          <p:nvPr/>
        </p:nvSpPr>
        <p:spPr>
          <a:xfrm>
            <a:off x="1106424" y="2907792"/>
            <a:ext cx="3236976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Wasting Time on Bad Leads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1106424" y="3163824"/>
            <a:ext cx="3236976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in calls with people who were never going to buy. Your most valuable resource — your time — is bleeding every week.</a:t>
            </a:r>
            <a:endParaRPr lang="en-US" sz="850" dirty="0"/>
          </a:p>
        </p:txBody>
      </p:sp>
      <p:sp>
        <p:nvSpPr>
          <p:cNvPr id="24" name="Shape 21"/>
          <p:cNvSpPr/>
          <p:nvPr/>
        </p:nvSpPr>
        <p:spPr>
          <a:xfrm>
            <a:off x="4654296" y="2798064"/>
            <a:ext cx="4078224" cy="1170432"/>
          </a:xfrm>
          <a:prstGeom prst="roundRect">
            <a:avLst>
              <a:gd name="adj" fmla="val 6250"/>
            </a:avLst>
          </a:prstGeom>
          <a:solidFill>
            <a:srgbClr val="EEF3FA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800600" y="29443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🔄</a:t>
            </a:r>
            <a:endParaRPr lang="en-US" sz="2200" dirty="0"/>
          </a:p>
        </p:txBody>
      </p:sp>
      <p:sp>
        <p:nvSpPr>
          <p:cNvPr id="26" name="Text 23"/>
          <p:cNvSpPr/>
          <p:nvPr/>
        </p:nvSpPr>
        <p:spPr>
          <a:xfrm>
            <a:off x="5349240" y="2907792"/>
            <a:ext cx="3236976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Stops When You Stop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5349240" y="3163824"/>
            <a:ext cx="3236976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depends entirely on your daily presence. You don't own a business — you own a very demanding, unpredictable job.</a:t>
            </a:r>
            <a:endParaRPr lang="en-US" sz="850" dirty="0"/>
          </a:p>
        </p:txBody>
      </p:sp>
      <p:sp>
        <p:nvSpPr>
          <p:cNvPr id="28" name="Shape 25"/>
          <p:cNvSpPr/>
          <p:nvPr/>
        </p:nvSpPr>
        <p:spPr>
          <a:xfrm>
            <a:off x="411480" y="4114800"/>
            <a:ext cx="8321040" cy="585216"/>
          </a:xfrm>
          <a:prstGeom prst="roundRect">
            <a:avLst>
              <a:gd name="adj" fmla="val 9375"/>
            </a:avLst>
          </a:prstGeom>
          <a:solidFill>
            <a:srgbClr val="0A1F44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57784" y="4114800"/>
            <a:ext cx="8028432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Fix: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AI tools. Any budget. Set up this weekend. The rest of this guide shows you exactly how.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32" name="Text 29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73152"/>
            <a:ext cx="329184" cy="246888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13816" y="164592"/>
            <a:ext cx="548640" cy="548640"/>
          </a:xfrm>
          <a:prstGeom prst="ellipse">
            <a:avLst/>
          </a:prstGeom>
          <a:solidFill>
            <a:srgbClr val="0A1F44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813816" y="16459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1490472" y="914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TOOL 1 OF 3  ·  FREE TO START  ·  SET UP IN 20 MINUTES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490472" y="274320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Follow-Up Machine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1490472" y="585216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responses to every lead within 2 minutes — day or night.</a:t>
            </a:r>
            <a:endParaRPr lang="en-US" sz="10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128016"/>
            <a:ext cx="658368" cy="49377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11480" y="1115568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411480" y="12984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 leads. 15 follow-ups. 65 deals lost — every single month. Not because your product is bad. Because your response was 3 days late.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411480" y="1645920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411480" y="1828800"/>
            <a:ext cx="5852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Business auto-reply (free) + AI CRM sequence. Every inquiry gets a personalised response in under 2 minutes — automatically, 24/7.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411480" y="2231136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411480" y="2414016"/>
            <a:ext cx="5669280" cy="219456"/>
          </a:xfrm>
          <a:prstGeom prst="rect">
            <a:avLst/>
          </a:prstGeom>
          <a:solidFill>
            <a:srgbClr val="EEF3FA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502920" y="2441448"/>
            <a:ext cx="328818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lead contacted automatically</a:t>
            </a:r>
            <a:endParaRPr lang="en-US" sz="800" dirty="0"/>
          </a:p>
        </p:txBody>
      </p:sp>
      <p:sp>
        <p:nvSpPr>
          <p:cNvPr id="19" name="Text 15"/>
          <p:cNvSpPr/>
          <p:nvPr/>
        </p:nvSpPr>
        <p:spPr>
          <a:xfrm>
            <a:off x="3699662" y="2441448"/>
            <a:ext cx="230794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— within 2 minutes</a:t>
            </a:r>
            <a:endParaRPr lang="en-US" sz="800" dirty="0"/>
          </a:p>
        </p:txBody>
      </p:sp>
      <p:sp>
        <p:nvSpPr>
          <p:cNvPr id="20" name="Shape 16"/>
          <p:cNvSpPr/>
          <p:nvPr/>
        </p:nvSpPr>
        <p:spPr>
          <a:xfrm>
            <a:off x="411480" y="2642616"/>
            <a:ext cx="5669280" cy="219456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502920" y="2670048"/>
            <a:ext cx="328818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time improvement</a:t>
            </a:r>
            <a:endParaRPr lang="en-US" sz="800" dirty="0"/>
          </a:p>
        </p:txBody>
      </p:sp>
      <p:sp>
        <p:nvSpPr>
          <p:cNvPr id="22" name="Text 18"/>
          <p:cNvSpPr/>
          <p:nvPr/>
        </p:nvSpPr>
        <p:spPr>
          <a:xfrm>
            <a:off x="3699662" y="2670048"/>
            <a:ext cx="230794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days → under 2 minutes</a:t>
            </a:r>
            <a:endParaRPr lang="en-US" sz="800" dirty="0"/>
          </a:p>
        </p:txBody>
      </p:sp>
      <p:sp>
        <p:nvSpPr>
          <p:cNvPr id="23" name="Shape 19"/>
          <p:cNvSpPr/>
          <p:nvPr/>
        </p:nvSpPr>
        <p:spPr>
          <a:xfrm>
            <a:off x="411480" y="2871216"/>
            <a:ext cx="5669280" cy="219456"/>
          </a:xfrm>
          <a:prstGeom prst="rect">
            <a:avLst/>
          </a:prstGeom>
          <a:solidFill>
            <a:srgbClr val="EEF3FA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502920" y="2898648"/>
            <a:ext cx="328818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rate from same lead volume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3699662" y="2898648"/>
            <a:ext cx="230794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2× increase</a:t>
            </a:r>
            <a:endParaRPr lang="en-US" sz="800" dirty="0"/>
          </a:p>
        </p:txBody>
      </p:sp>
      <p:sp>
        <p:nvSpPr>
          <p:cNvPr id="26" name="Shape 22"/>
          <p:cNvSpPr/>
          <p:nvPr/>
        </p:nvSpPr>
        <p:spPr>
          <a:xfrm>
            <a:off x="411480" y="3099816"/>
            <a:ext cx="5669280" cy="219456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502920" y="3127248"/>
            <a:ext cx="328818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cost</a:t>
            </a:r>
            <a:endParaRPr lang="en-US" sz="800" dirty="0"/>
          </a:p>
        </p:txBody>
      </p:sp>
      <p:sp>
        <p:nvSpPr>
          <p:cNvPr id="28" name="Text 24"/>
          <p:cNvSpPr/>
          <p:nvPr/>
        </p:nvSpPr>
        <p:spPr>
          <a:xfrm>
            <a:off x="3699662" y="3127248"/>
            <a:ext cx="230794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₦10,000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6217920" y="2139696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Time</a:t>
            </a:r>
            <a:endParaRPr lang="en-US" sz="800" dirty="0"/>
          </a:p>
        </p:txBody>
      </p:sp>
      <p:sp>
        <p:nvSpPr>
          <p:cNvPr id="30" name="Shape 26"/>
          <p:cNvSpPr/>
          <p:nvPr/>
        </p:nvSpPr>
        <p:spPr>
          <a:xfrm>
            <a:off x="6309360" y="2340864"/>
            <a:ext cx="841248" cy="987552"/>
          </a:xfrm>
          <a:prstGeom prst="rect">
            <a:avLst/>
          </a:prstGeom>
          <a:solidFill>
            <a:srgbClr val="EEF3FA"/>
          </a:solidFill>
          <a:ln w="508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6309360" y="3346704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days</a:t>
            </a:r>
            <a:endParaRPr lang="en-US" sz="750" dirty="0"/>
          </a:p>
        </p:txBody>
      </p:sp>
      <p:sp>
        <p:nvSpPr>
          <p:cNvPr id="32" name="Shape 28"/>
          <p:cNvSpPr/>
          <p:nvPr/>
        </p:nvSpPr>
        <p:spPr>
          <a:xfrm>
            <a:off x="7827264" y="2743200"/>
            <a:ext cx="841248" cy="40233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7827264" y="3346704"/>
            <a:ext cx="84124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</a:t>
            </a:r>
            <a:endParaRPr lang="en-US" sz="750" dirty="0"/>
          </a:p>
        </p:txBody>
      </p:sp>
      <p:sp>
        <p:nvSpPr>
          <p:cNvPr id="34" name="Text 30"/>
          <p:cNvSpPr/>
          <p:nvPr/>
        </p:nvSpPr>
        <p:spPr>
          <a:xfrm>
            <a:off x="6949440" y="2596896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↓ 99%</a:t>
            </a:r>
            <a:endParaRPr lang="en-US" sz="1400" dirty="0"/>
          </a:p>
        </p:txBody>
      </p:sp>
      <p:sp>
        <p:nvSpPr>
          <p:cNvPr id="35" name="Shape 31"/>
          <p:cNvSpPr/>
          <p:nvPr/>
        </p:nvSpPr>
        <p:spPr>
          <a:xfrm>
            <a:off x="411480" y="4261104"/>
            <a:ext cx="8321040" cy="457200"/>
          </a:xfrm>
          <a:prstGeom prst="rect">
            <a:avLst/>
          </a:prstGeom>
          <a:solidFill>
            <a:srgbClr val="F7EDD6"/>
          </a:solidFill>
          <a:ln w="12700">
            <a:solidFill>
              <a:srgbClr val="F7ED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2"/>
          <p:cNvSpPr/>
          <p:nvPr/>
        </p:nvSpPr>
        <p:spPr>
          <a:xfrm>
            <a:off x="411480" y="4261104"/>
            <a:ext cx="45720" cy="4572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3"/>
          <p:cNvSpPr/>
          <p:nvPr/>
        </p:nvSpPr>
        <p:spPr>
          <a:xfrm>
            <a:off x="539496" y="4279392"/>
            <a:ext cx="8046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BURNOUT PREVENTION</a:t>
            </a:r>
            <a:endParaRPr lang="en-US" sz="700" dirty="0"/>
          </a:p>
        </p:txBody>
      </p:sp>
      <p:sp>
        <p:nvSpPr>
          <p:cNvPr id="38" name="Text 34"/>
          <p:cNvSpPr/>
          <p:nvPr/>
        </p:nvSpPr>
        <p:spPr>
          <a:xfrm>
            <a:off x="539496" y="4434840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every lead is followed up instantly, the stress of 'I forgot to call that person' disappears. Your brain stops carrying the weight of every missed opportunity.</a:t>
            </a:r>
            <a:endParaRPr lang="en-US" sz="850" dirty="0"/>
          </a:p>
        </p:txBody>
      </p:sp>
      <p:sp>
        <p:nvSpPr>
          <p:cNvPr id="39" name="Shape 3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6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41" name="Text 37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73152"/>
            <a:ext cx="329184" cy="246888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13816" y="164592"/>
            <a:ext cx="548640" cy="548640"/>
          </a:xfrm>
          <a:prstGeom prst="ellipse">
            <a:avLst/>
          </a:prstGeom>
          <a:solidFill>
            <a:srgbClr val="0A1F44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813816" y="16459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1490472" y="914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TOOL 2 OF 3  ·  FREE TIER AVAILABLE  ·  TAKES 1 HOUR A WEEK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490472" y="274320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Content Multiplier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1490472" y="585216"/>
            <a:ext cx="6400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voice note. A full week of content. Zero extra stress.</a:t>
            </a:r>
            <a:endParaRPr lang="en-US" sz="10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128016"/>
            <a:ext cx="658368" cy="49377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11480" y="1115568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411480" y="12984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know you need to show up online. You never have time. Inconsistent posting = invisible business = unpredictable income = chronic stress.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411480" y="1627632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411480" y="1810512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a 5-min voice note on any topic you know well. Paste transcript into Claude or ChatGPT (free). Ask: 'Turn this into 5 Instagram posts, 2 video scripts, and 1 email newsletter.' Done in 45 minutes.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804672" y="2267712"/>
            <a:ext cx="1316736" cy="530352"/>
          </a:xfrm>
          <a:prstGeom prst="roundRect">
            <a:avLst>
              <a:gd name="adj" fmla="val 8621"/>
            </a:avLst>
          </a:prstGeom>
          <a:solidFill>
            <a:srgbClr val="EEF3FA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804672" y="2267712"/>
            <a:ext cx="131673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🎙️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5-min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Note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2121408" y="2532888"/>
            <a:ext cx="237744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2359152" y="2267712"/>
            <a:ext cx="1316736" cy="530352"/>
          </a:xfrm>
          <a:prstGeom prst="roundRect">
            <a:avLst>
              <a:gd name="adj" fmla="val 8621"/>
            </a:avLst>
          </a:prstGeom>
          <a:solidFill>
            <a:srgbClr val="0A1F44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2359152" y="2267712"/>
            <a:ext cx="131673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Tool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(Free)</a:t>
            </a:r>
            <a:endParaRPr lang="en-US" sz="900" dirty="0"/>
          </a:p>
        </p:txBody>
      </p:sp>
      <p:sp>
        <p:nvSpPr>
          <p:cNvPr id="21" name="Shape 17"/>
          <p:cNvSpPr/>
          <p:nvPr/>
        </p:nvSpPr>
        <p:spPr>
          <a:xfrm>
            <a:off x="3675888" y="2532888"/>
            <a:ext cx="237744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3913632" y="2267712"/>
            <a:ext cx="1316736" cy="530352"/>
          </a:xfrm>
          <a:prstGeom prst="roundRect">
            <a:avLst>
              <a:gd name="adj" fmla="val 8621"/>
            </a:avLst>
          </a:prstGeom>
          <a:solidFill>
            <a:srgbClr val="F7EDD6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3913632" y="2267712"/>
            <a:ext cx="131673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Social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</a:t>
            </a:r>
            <a:endParaRPr lang="en-US" sz="900" dirty="0"/>
          </a:p>
        </p:txBody>
      </p:sp>
      <p:sp>
        <p:nvSpPr>
          <p:cNvPr id="24" name="Shape 20"/>
          <p:cNvSpPr/>
          <p:nvPr/>
        </p:nvSpPr>
        <p:spPr>
          <a:xfrm>
            <a:off x="5230368" y="2532888"/>
            <a:ext cx="237744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5468112" y="2267712"/>
            <a:ext cx="1316736" cy="530352"/>
          </a:xfrm>
          <a:prstGeom prst="roundRect">
            <a:avLst>
              <a:gd name="adj" fmla="val 8621"/>
            </a:avLst>
          </a:prstGeom>
          <a:solidFill>
            <a:srgbClr val="F7EDD6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5468112" y="2267712"/>
            <a:ext cx="131673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Email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Newsletter</a:t>
            </a:r>
            <a:endParaRPr lang="en-US" sz="900" dirty="0"/>
          </a:p>
        </p:txBody>
      </p:sp>
      <p:sp>
        <p:nvSpPr>
          <p:cNvPr id="27" name="Shape 23"/>
          <p:cNvSpPr/>
          <p:nvPr/>
        </p:nvSpPr>
        <p:spPr>
          <a:xfrm>
            <a:off x="6784848" y="2532888"/>
            <a:ext cx="237744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4"/>
          <p:cNvSpPr/>
          <p:nvPr/>
        </p:nvSpPr>
        <p:spPr>
          <a:xfrm>
            <a:off x="7022592" y="2267712"/>
            <a:ext cx="1316736" cy="530352"/>
          </a:xfrm>
          <a:prstGeom prst="roundRect">
            <a:avLst>
              <a:gd name="adj" fmla="val 8621"/>
            </a:avLst>
          </a:prstGeom>
          <a:solidFill>
            <a:srgbClr val="F7EDD6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5"/>
          <p:cNvSpPr/>
          <p:nvPr/>
        </p:nvSpPr>
        <p:spPr>
          <a:xfrm>
            <a:off x="7022592" y="2267712"/>
            <a:ext cx="131673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Video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Scripts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411480" y="2926080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700" dirty="0"/>
          </a:p>
        </p:txBody>
      </p:sp>
      <p:sp>
        <p:nvSpPr>
          <p:cNvPr id="31" name="Shape 27"/>
          <p:cNvSpPr/>
          <p:nvPr/>
        </p:nvSpPr>
        <p:spPr>
          <a:xfrm>
            <a:off x="411480" y="3108960"/>
            <a:ext cx="8321040" cy="219456"/>
          </a:xfrm>
          <a:prstGeom prst="rect">
            <a:avLst/>
          </a:prstGeom>
          <a:solidFill>
            <a:srgbClr val="EEF3FA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502920" y="3136392"/>
            <a:ext cx="4826203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creation time</a:t>
            </a:r>
            <a:endParaRPr lang="en-US" sz="800" dirty="0"/>
          </a:p>
        </p:txBody>
      </p:sp>
      <p:sp>
        <p:nvSpPr>
          <p:cNvPr id="33" name="Text 29"/>
          <p:cNvSpPr/>
          <p:nvPr/>
        </p:nvSpPr>
        <p:spPr>
          <a:xfrm>
            <a:off x="5237683" y="3136392"/>
            <a:ext cx="3421685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mins/week (was 5+ hours)</a:t>
            </a:r>
            <a:endParaRPr lang="en-US" sz="800" dirty="0"/>
          </a:p>
        </p:txBody>
      </p:sp>
      <p:sp>
        <p:nvSpPr>
          <p:cNvPr id="34" name="Shape 30"/>
          <p:cNvSpPr/>
          <p:nvPr/>
        </p:nvSpPr>
        <p:spPr>
          <a:xfrm>
            <a:off x="411480" y="3328416"/>
            <a:ext cx="8321040" cy="219456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502920" y="3355848"/>
            <a:ext cx="4826203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Posting consistency</a:t>
            </a:r>
            <a:endParaRPr lang="en-US" sz="800" dirty="0"/>
          </a:p>
        </p:txBody>
      </p:sp>
      <p:sp>
        <p:nvSpPr>
          <p:cNvPr id="36" name="Text 32"/>
          <p:cNvSpPr/>
          <p:nvPr/>
        </p:nvSpPr>
        <p:spPr>
          <a:xfrm>
            <a:off x="5237683" y="3355848"/>
            <a:ext cx="3421685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presence across platforms</a:t>
            </a:r>
            <a:endParaRPr lang="en-US" sz="800" dirty="0"/>
          </a:p>
        </p:txBody>
      </p:sp>
      <p:sp>
        <p:nvSpPr>
          <p:cNvPr id="37" name="Shape 33"/>
          <p:cNvSpPr/>
          <p:nvPr/>
        </p:nvSpPr>
        <p:spPr>
          <a:xfrm>
            <a:off x="411480" y="3547872"/>
            <a:ext cx="8321040" cy="219456"/>
          </a:xfrm>
          <a:prstGeom prst="rect">
            <a:avLst/>
          </a:prstGeom>
          <a:solidFill>
            <a:srgbClr val="EEF3FA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4"/>
          <p:cNvSpPr/>
          <p:nvPr/>
        </p:nvSpPr>
        <p:spPr>
          <a:xfrm>
            <a:off x="502920" y="3575304"/>
            <a:ext cx="4826203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Inbound inquiries (90 days)</a:t>
            </a:r>
            <a:endParaRPr lang="en-US" sz="800" dirty="0"/>
          </a:p>
        </p:txBody>
      </p:sp>
      <p:sp>
        <p:nvSpPr>
          <p:cNvPr id="39" name="Text 35"/>
          <p:cNvSpPr/>
          <p:nvPr/>
        </p:nvSpPr>
        <p:spPr>
          <a:xfrm>
            <a:off x="5237683" y="3575304"/>
            <a:ext cx="3421685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2× for consistent creators</a:t>
            </a:r>
            <a:endParaRPr lang="en-US" sz="800" dirty="0"/>
          </a:p>
        </p:txBody>
      </p:sp>
      <p:sp>
        <p:nvSpPr>
          <p:cNvPr id="40" name="Shape 36"/>
          <p:cNvSpPr/>
          <p:nvPr/>
        </p:nvSpPr>
        <p:spPr>
          <a:xfrm>
            <a:off x="411480" y="3767328"/>
            <a:ext cx="8321040" cy="219456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7"/>
          <p:cNvSpPr/>
          <p:nvPr/>
        </p:nvSpPr>
        <p:spPr>
          <a:xfrm>
            <a:off x="502920" y="3794760"/>
            <a:ext cx="4826203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cost</a:t>
            </a:r>
            <a:endParaRPr lang="en-US" sz="800" dirty="0"/>
          </a:p>
        </p:txBody>
      </p:sp>
      <p:sp>
        <p:nvSpPr>
          <p:cNvPr id="42" name="Text 38"/>
          <p:cNvSpPr/>
          <p:nvPr/>
        </p:nvSpPr>
        <p:spPr>
          <a:xfrm>
            <a:off x="5237683" y="3794760"/>
            <a:ext cx="3421685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— Claude.ai / ChatGPT free tier</a:t>
            </a:r>
            <a:endParaRPr lang="en-US" sz="800" dirty="0"/>
          </a:p>
        </p:txBody>
      </p:sp>
      <p:sp>
        <p:nvSpPr>
          <p:cNvPr id="43" name="Shape 39"/>
          <p:cNvSpPr/>
          <p:nvPr/>
        </p:nvSpPr>
        <p:spPr>
          <a:xfrm>
            <a:off x="411480" y="4261104"/>
            <a:ext cx="8321040" cy="457200"/>
          </a:xfrm>
          <a:prstGeom prst="rect">
            <a:avLst/>
          </a:prstGeom>
          <a:solidFill>
            <a:srgbClr val="F7EDD6"/>
          </a:solidFill>
          <a:ln w="12700">
            <a:solidFill>
              <a:srgbClr val="F7ED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0"/>
          <p:cNvSpPr/>
          <p:nvPr/>
        </p:nvSpPr>
        <p:spPr>
          <a:xfrm>
            <a:off x="411480" y="4261104"/>
            <a:ext cx="45720" cy="4572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1"/>
          <p:cNvSpPr/>
          <p:nvPr/>
        </p:nvSpPr>
        <p:spPr>
          <a:xfrm>
            <a:off x="539496" y="4279392"/>
            <a:ext cx="8046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BURNOUT PREVENTION</a:t>
            </a:r>
            <a:endParaRPr lang="en-US" sz="700" dirty="0"/>
          </a:p>
        </p:txBody>
      </p:sp>
      <p:sp>
        <p:nvSpPr>
          <p:cNvPr id="46" name="Text 42"/>
          <p:cNvSpPr/>
          <p:nvPr/>
        </p:nvSpPr>
        <p:spPr>
          <a:xfrm>
            <a:off x="539496" y="4434840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posting is demoralising. AI makes showing up sustainable — your expertise becomes content without the creative drain of starting from scratch every week.</a:t>
            </a:r>
            <a:endParaRPr lang="en-US" sz="850" dirty="0"/>
          </a:p>
        </p:txBody>
      </p:sp>
      <p:sp>
        <p:nvSpPr>
          <p:cNvPr id="47" name="Shape 43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4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49" name="Text 45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73152"/>
            <a:ext cx="329184" cy="246888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13816" y="164592"/>
            <a:ext cx="548640" cy="548640"/>
          </a:xfrm>
          <a:prstGeom prst="ellipse">
            <a:avLst/>
          </a:prstGeom>
          <a:solidFill>
            <a:srgbClr val="0A1F44"/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813816" y="16459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1490472" y="914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TOOL 3 OF 3  ·  THE GAME-CHANGER  ·  FREE TO SET UP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1490472" y="274320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Qualification Filter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1490472" y="585216"/>
            <a:ext cx="6858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8B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talking to people who will never buy. Protect your most valuable resource — your time.</a:t>
            </a:r>
            <a:endParaRPr lang="en-US" sz="10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128016"/>
            <a:ext cx="658368" cy="49377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11480" y="1115568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700" dirty="0"/>
          </a:p>
        </p:txBody>
      </p:sp>
      <p:sp>
        <p:nvSpPr>
          <p:cNvPr id="13" name="Text 9"/>
          <p:cNvSpPr/>
          <p:nvPr/>
        </p:nvSpPr>
        <p:spPr>
          <a:xfrm>
            <a:off x="411480" y="12984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spend hours every week in calls with people who are just browsing — not budgeted, not ready, not serious. Every wasted call is lost energy and lost revenue.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411480" y="1627632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700" dirty="0"/>
          </a:p>
        </p:txBody>
      </p:sp>
      <p:sp>
        <p:nvSpPr>
          <p:cNvPr id="15" name="Text 11"/>
          <p:cNvSpPr/>
          <p:nvPr/>
        </p:nvSpPr>
        <p:spPr>
          <a:xfrm>
            <a:off x="411480" y="1810512"/>
            <a:ext cx="8321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WhatsApp bot or simple Google Form asks 4–5 qualifying questions before anyone reaches your calendar. AI sorts automatically: 🔥 Hot → your diary, ⏳ Warm → nurture, ❌ Not ready → long-term follow-up.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411480" y="2286000"/>
            <a:ext cx="1298448" cy="402336"/>
          </a:xfrm>
          <a:prstGeom prst="roundRect">
            <a:avLst>
              <a:gd name="adj" fmla="val 9091"/>
            </a:avLst>
          </a:prstGeom>
          <a:solidFill>
            <a:srgbClr val="EEF3FA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411480" y="2286000"/>
            <a:ext cx="129844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Inquires</a:t>
            </a:r>
            <a:endParaRPr lang="en-US" sz="850" dirty="0"/>
          </a:p>
        </p:txBody>
      </p:sp>
      <p:sp>
        <p:nvSpPr>
          <p:cNvPr id="18" name="Shape 14"/>
          <p:cNvSpPr/>
          <p:nvPr/>
        </p:nvSpPr>
        <p:spPr>
          <a:xfrm>
            <a:off x="1709928" y="2487168"/>
            <a:ext cx="201168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1911096" y="2286000"/>
            <a:ext cx="1298448" cy="402336"/>
          </a:xfrm>
          <a:prstGeom prst="roundRect">
            <a:avLst>
              <a:gd name="adj" fmla="val 9091"/>
            </a:avLst>
          </a:prstGeom>
          <a:solidFill>
            <a:srgbClr val="0A1F44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1911096" y="2286000"/>
            <a:ext cx="129844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Asked</a:t>
            </a:r>
            <a:endParaRPr lang="en-US" sz="850" dirty="0"/>
          </a:p>
        </p:txBody>
      </p:sp>
      <p:sp>
        <p:nvSpPr>
          <p:cNvPr id="21" name="Shape 17"/>
          <p:cNvSpPr/>
          <p:nvPr/>
        </p:nvSpPr>
        <p:spPr>
          <a:xfrm>
            <a:off x="3209544" y="2487168"/>
            <a:ext cx="201168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3410712" y="2286000"/>
            <a:ext cx="1298448" cy="402336"/>
          </a:xfrm>
          <a:prstGeom prst="roundRect">
            <a:avLst>
              <a:gd name="adj" fmla="val 9091"/>
            </a:avLst>
          </a:prstGeom>
          <a:solidFill>
            <a:srgbClr val="0D2554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3410712" y="2286000"/>
            <a:ext cx="129844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Sorts</a:t>
            </a:r>
            <a:endParaRPr lang="en-US" sz="850" dirty="0"/>
          </a:p>
        </p:txBody>
      </p:sp>
      <p:sp>
        <p:nvSpPr>
          <p:cNvPr id="24" name="Shape 20"/>
          <p:cNvSpPr/>
          <p:nvPr/>
        </p:nvSpPr>
        <p:spPr>
          <a:xfrm>
            <a:off x="4709160" y="2487168"/>
            <a:ext cx="201168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1"/>
          <p:cNvSpPr/>
          <p:nvPr/>
        </p:nvSpPr>
        <p:spPr>
          <a:xfrm>
            <a:off x="4910328" y="2286000"/>
            <a:ext cx="1298448" cy="402336"/>
          </a:xfrm>
          <a:prstGeom prst="roundRect">
            <a:avLst>
              <a:gd name="adj" fmla="val 9091"/>
            </a:avLst>
          </a:prstGeom>
          <a:solidFill>
            <a:srgbClr val="F7EDD6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4910328" y="2286000"/>
            <a:ext cx="129844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🔥 Hot → Calendar</a:t>
            </a:r>
            <a:endParaRPr lang="en-US" sz="850" dirty="0"/>
          </a:p>
        </p:txBody>
      </p:sp>
      <p:sp>
        <p:nvSpPr>
          <p:cNvPr id="27" name="Shape 23"/>
          <p:cNvSpPr/>
          <p:nvPr/>
        </p:nvSpPr>
        <p:spPr>
          <a:xfrm>
            <a:off x="6208776" y="2487168"/>
            <a:ext cx="201168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4"/>
          <p:cNvSpPr/>
          <p:nvPr/>
        </p:nvSpPr>
        <p:spPr>
          <a:xfrm>
            <a:off x="6409944" y="2286000"/>
            <a:ext cx="1298448" cy="402336"/>
          </a:xfrm>
          <a:prstGeom prst="roundRect">
            <a:avLst>
              <a:gd name="adj" fmla="val 9091"/>
            </a:avLst>
          </a:prstGeom>
          <a:solidFill>
            <a:srgbClr val="EEF3FA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5"/>
          <p:cNvSpPr/>
          <p:nvPr/>
        </p:nvSpPr>
        <p:spPr>
          <a:xfrm>
            <a:off x="6409944" y="2286000"/>
            <a:ext cx="129844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Not Ready → Later</a:t>
            </a:r>
            <a:endParaRPr lang="en-US" sz="850" dirty="0"/>
          </a:p>
        </p:txBody>
      </p:sp>
      <p:sp>
        <p:nvSpPr>
          <p:cNvPr id="30" name="Text 26"/>
          <p:cNvSpPr/>
          <p:nvPr/>
        </p:nvSpPr>
        <p:spPr>
          <a:xfrm>
            <a:off x="411480" y="2798064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700" dirty="0"/>
          </a:p>
        </p:txBody>
      </p:sp>
      <p:sp>
        <p:nvSpPr>
          <p:cNvPr id="31" name="Shape 27"/>
          <p:cNvSpPr/>
          <p:nvPr/>
        </p:nvSpPr>
        <p:spPr>
          <a:xfrm>
            <a:off x="411480" y="2980944"/>
            <a:ext cx="8321040" cy="219456"/>
          </a:xfrm>
          <a:prstGeom prst="rect">
            <a:avLst/>
          </a:prstGeom>
          <a:solidFill>
            <a:srgbClr val="EEF3FA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502920" y="3008376"/>
            <a:ext cx="4826203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Unqualified calls per week</a:t>
            </a:r>
            <a:endParaRPr lang="en-US" sz="800" dirty="0"/>
          </a:p>
        </p:txBody>
      </p:sp>
      <p:sp>
        <p:nvSpPr>
          <p:cNvPr id="33" name="Text 29"/>
          <p:cNvSpPr/>
          <p:nvPr/>
        </p:nvSpPr>
        <p:spPr>
          <a:xfrm>
            <a:off x="5237683" y="3008376"/>
            <a:ext cx="3421685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by 50–60%</a:t>
            </a:r>
            <a:endParaRPr lang="en-US" sz="800" dirty="0"/>
          </a:p>
        </p:txBody>
      </p:sp>
      <p:sp>
        <p:nvSpPr>
          <p:cNvPr id="34" name="Shape 30"/>
          <p:cNvSpPr/>
          <p:nvPr/>
        </p:nvSpPr>
        <p:spPr>
          <a:xfrm>
            <a:off x="411480" y="3200400"/>
            <a:ext cx="8321040" cy="219456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502920" y="3227832"/>
            <a:ext cx="4826203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rate from calls taken</a:t>
            </a:r>
            <a:endParaRPr lang="en-US" sz="800" dirty="0"/>
          </a:p>
        </p:txBody>
      </p:sp>
      <p:sp>
        <p:nvSpPr>
          <p:cNvPr id="36" name="Text 32"/>
          <p:cNvSpPr/>
          <p:nvPr/>
        </p:nvSpPr>
        <p:spPr>
          <a:xfrm>
            <a:off x="5237683" y="3227832"/>
            <a:ext cx="3421685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Increases significantly</a:t>
            </a:r>
            <a:endParaRPr lang="en-US" sz="800" dirty="0"/>
          </a:p>
        </p:txBody>
      </p:sp>
      <p:sp>
        <p:nvSpPr>
          <p:cNvPr id="37" name="Shape 33"/>
          <p:cNvSpPr/>
          <p:nvPr/>
        </p:nvSpPr>
        <p:spPr>
          <a:xfrm>
            <a:off x="411480" y="3419856"/>
            <a:ext cx="8321040" cy="219456"/>
          </a:xfrm>
          <a:prstGeom prst="rect">
            <a:avLst/>
          </a:prstGeom>
          <a:solidFill>
            <a:srgbClr val="EEF3FA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4"/>
          <p:cNvSpPr/>
          <p:nvPr/>
        </p:nvSpPr>
        <p:spPr>
          <a:xfrm>
            <a:off x="502920" y="3447288"/>
            <a:ext cx="4826203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saved per week</a:t>
            </a:r>
            <a:endParaRPr lang="en-US" sz="800" dirty="0"/>
          </a:p>
        </p:txBody>
      </p:sp>
      <p:sp>
        <p:nvSpPr>
          <p:cNvPr id="39" name="Text 35"/>
          <p:cNvSpPr/>
          <p:nvPr/>
        </p:nvSpPr>
        <p:spPr>
          <a:xfrm>
            <a:off x="5237683" y="3447288"/>
            <a:ext cx="3421685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4–8 hours back</a:t>
            </a:r>
            <a:endParaRPr lang="en-US" sz="800" dirty="0"/>
          </a:p>
        </p:txBody>
      </p:sp>
      <p:sp>
        <p:nvSpPr>
          <p:cNvPr id="40" name="Shape 36"/>
          <p:cNvSpPr/>
          <p:nvPr/>
        </p:nvSpPr>
        <p:spPr>
          <a:xfrm>
            <a:off x="411480" y="3639312"/>
            <a:ext cx="8321040" cy="219456"/>
          </a:xfrm>
          <a:prstGeom prst="rect">
            <a:avLst/>
          </a:prstGeom>
          <a:solidFill>
            <a:srgbClr val="FFFFFF"/>
          </a:solidFill>
          <a:ln w="381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7"/>
          <p:cNvSpPr/>
          <p:nvPr/>
        </p:nvSpPr>
        <p:spPr>
          <a:xfrm>
            <a:off x="502920" y="3666744"/>
            <a:ext cx="4826203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reserved for</a:t>
            </a:r>
            <a:endParaRPr lang="en-US" sz="800" dirty="0"/>
          </a:p>
        </p:txBody>
      </p:sp>
      <p:sp>
        <p:nvSpPr>
          <p:cNvPr id="42" name="Text 38"/>
          <p:cNvSpPr/>
          <p:nvPr/>
        </p:nvSpPr>
        <p:spPr>
          <a:xfrm>
            <a:off x="5237683" y="3666744"/>
            <a:ext cx="3421685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A1F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Real, ready buyers only</a:t>
            </a:r>
            <a:endParaRPr lang="en-US" sz="800" dirty="0"/>
          </a:p>
        </p:txBody>
      </p:sp>
      <p:sp>
        <p:nvSpPr>
          <p:cNvPr id="43" name="Shape 39"/>
          <p:cNvSpPr/>
          <p:nvPr/>
        </p:nvSpPr>
        <p:spPr>
          <a:xfrm>
            <a:off x="411480" y="4261104"/>
            <a:ext cx="8321040" cy="457200"/>
          </a:xfrm>
          <a:prstGeom prst="rect">
            <a:avLst/>
          </a:prstGeom>
          <a:solidFill>
            <a:srgbClr val="F7EDD6"/>
          </a:solidFill>
          <a:ln w="12700">
            <a:solidFill>
              <a:srgbClr val="F7EDD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0"/>
          <p:cNvSpPr/>
          <p:nvPr/>
        </p:nvSpPr>
        <p:spPr>
          <a:xfrm>
            <a:off x="411480" y="4261104"/>
            <a:ext cx="45720" cy="4572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1"/>
          <p:cNvSpPr/>
          <p:nvPr/>
        </p:nvSpPr>
        <p:spPr>
          <a:xfrm>
            <a:off x="539496" y="4279392"/>
            <a:ext cx="8046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BURNOUT PREVENTION</a:t>
            </a:r>
            <a:endParaRPr lang="en-US" sz="700" dirty="0"/>
          </a:p>
        </p:txBody>
      </p:sp>
      <p:sp>
        <p:nvSpPr>
          <p:cNvPr id="46" name="Text 42"/>
          <p:cNvSpPr/>
          <p:nvPr/>
        </p:nvSpPr>
        <p:spPr>
          <a:xfrm>
            <a:off x="539496" y="4434840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wasted call is not just lost time — it is lost motivation and energy. AI qualification gives you back your mental bandwidth and protects your belief in your business.</a:t>
            </a:r>
            <a:endParaRPr lang="en-US" sz="850" dirty="0"/>
          </a:p>
        </p:txBody>
      </p:sp>
      <p:sp>
        <p:nvSpPr>
          <p:cNvPr id="47" name="Shape 43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4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49" name="Text 45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6F1"/>
          </a:solidFill>
          <a:ln w="12700">
            <a:solidFill>
              <a:srgbClr val="F8F6F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310896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8288"/>
            <a:ext cx="3657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50392" y="45720"/>
            <a:ext cx="6400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Lifestyle Navigator™  ·  The Healthcare AI Evangelist</a:t>
            </a:r>
            <a:endParaRPr lang="en-US" sz="850" dirty="0"/>
          </a:p>
        </p:txBody>
      </p:sp>
      <p:sp>
        <p:nvSpPr>
          <p:cNvPr id="6" name="Text 3"/>
          <p:cNvSpPr/>
          <p:nvPr/>
        </p:nvSpPr>
        <p:spPr>
          <a:xfrm>
            <a:off x="411480" y="420624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 — YOUR COMPLETE BLUEPRINT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411480" y="603504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Tools. 1 Weekend. Total Transformation.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411480" y="1078992"/>
            <a:ext cx="832104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11480" y="1188720"/>
            <a:ext cx="2651760" cy="365760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11480" y="1188720"/>
            <a:ext cx="2651760" cy="768096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11480" y="1188720"/>
            <a:ext cx="265176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539496" y="1261872"/>
            <a:ext cx="475488" cy="475488"/>
          </a:xfrm>
          <a:prstGeom prst="ellipse">
            <a:avLst/>
          </a:prstGeom>
          <a:solidFill>
            <a:srgbClr val="0D2554"/>
          </a:solidFill>
          <a:ln w="152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39496" y="126187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1124712" y="1225296"/>
            <a:ext cx="18105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· 20 MIN SETUP</a:t>
            </a:r>
            <a:endParaRPr lang="en-US" sz="700" dirty="0"/>
          </a:p>
        </p:txBody>
      </p:sp>
      <p:sp>
        <p:nvSpPr>
          <p:cNvPr id="15" name="Text 12"/>
          <p:cNvSpPr/>
          <p:nvPr/>
        </p:nvSpPr>
        <p:spPr>
          <a:xfrm>
            <a:off x="1124712" y="1389888"/>
            <a:ext cx="181051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Follow-Up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Machine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539496" y="2029968"/>
            <a:ext cx="2395728" cy="512064"/>
          </a:xfrm>
          <a:prstGeom prst="roundRect">
            <a:avLst>
              <a:gd name="adj" fmla="val 7143"/>
            </a:avLst>
          </a:prstGeom>
          <a:solidFill>
            <a:srgbClr val="F7EDD6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39496" y="2029968"/>
            <a:ext cx="2395728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2×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 Rate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576072" y="2679192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704088" y="2633472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lead: 2-min auto-response</a:t>
            </a:r>
            <a:endParaRPr lang="en-US" sz="850" dirty="0"/>
          </a:p>
        </p:txBody>
      </p:sp>
      <p:sp>
        <p:nvSpPr>
          <p:cNvPr id="20" name="Shape 17"/>
          <p:cNvSpPr/>
          <p:nvPr/>
        </p:nvSpPr>
        <p:spPr>
          <a:xfrm>
            <a:off x="576072" y="2971800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704088" y="2926080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auto-reply or AI CRM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576072" y="3264408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704088" y="3218688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24/7 while you sleep</a:t>
            </a:r>
            <a:endParaRPr lang="en-US" sz="850" dirty="0"/>
          </a:p>
        </p:txBody>
      </p:sp>
      <p:sp>
        <p:nvSpPr>
          <p:cNvPr id="24" name="Shape 21"/>
          <p:cNvSpPr/>
          <p:nvPr/>
        </p:nvSpPr>
        <p:spPr>
          <a:xfrm>
            <a:off x="539496" y="3547872"/>
            <a:ext cx="36576" cy="274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630936" y="3529584"/>
            <a:ext cx="2304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need more leads.</a:t>
            </a:r>
            <a:endParaRPr lang="en-US" sz="800" dirty="0"/>
          </a:p>
          <a:p>
            <a:pPr marL="0" indent="0">
              <a:buNone/>
            </a:pPr>
            <a:r>
              <a:rPr lang="en-US" sz="800" i="1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wasting the ones you have.</a:t>
            </a:r>
            <a:endParaRPr lang="en-US" sz="800" dirty="0"/>
          </a:p>
        </p:txBody>
      </p:sp>
      <p:sp>
        <p:nvSpPr>
          <p:cNvPr id="26" name="Shape 23"/>
          <p:cNvSpPr/>
          <p:nvPr/>
        </p:nvSpPr>
        <p:spPr>
          <a:xfrm>
            <a:off x="3291840" y="1188720"/>
            <a:ext cx="2651760" cy="365760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3291840" y="1188720"/>
            <a:ext cx="2651760" cy="768096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3291840" y="1188720"/>
            <a:ext cx="265176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3419856" y="1261872"/>
            <a:ext cx="475488" cy="475488"/>
          </a:xfrm>
          <a:prstGeom prst="ellipse">
            <a:avLst/>
          </a:prstGeom>
          <a:solidFill>
            <a:srgbClr val="0D2554"/>
          </a:solidFill>
          <a:ln w="152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3419856" y="126187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31" name="Text 28"/>
          <p:cNvSpPr/>
          <p:nvPr/>
        </p:nvSpPr>
        <p:spPr>
          <a:xfrm>
            <a:off x="4005072" y="1225296"/>
            <a:ext cx="18105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· 1HR/WEEK</a:t>
            </a:r>
            <a:endParaRPr lang="en-US" sz="700" dirty="0"/>
          </a:p>
        </p:txBody>
      </p:sp>
      <p:sp>
        <p:nvSpPr>
          <p:cNvPr id="32" name="Text 29"/>
          <p:cNvSpPr/>
          <p:nvPr/>
        </p:nvSpPr>
        <p:spPr>
          <a:xfrm>
            <a:off x="4005072" y="1389888"/>
            <a:ext cx="181051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Content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Multiplier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3419856" y="2029968"/>
            <a:ext cx="2395728" cy="512064"/>
          </a:xfrm>
          <a:prstGeom prst="roundRect">
            <a:avLst>
              <a:gd name="adj" fmla="val 7143"/>
            </a:avLst>
          </a:prstGeom>
          <a:solidFill>
            <a:srgbClr val="F7EDD6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3419856" y="2029968"/>
            <a:ext cx="2395728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 min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1 full week</a:t>
            </a:r>
            <a:endParaRPr lang="en-US" sz="1400" dirty="0"/>
          </a:p>
        </p:txBody>
      </p:sp>
      <p:sp>
        <p:nvSpPr>
          <p:cNvPr id="35" name="Shape 32"/>
          <p:cNvSpPr/>
          <p:nvPr/>
        </p:nvSpPr>
        <p:spPr>
          <a:xfrm>
            <a:off x="3456432" y="2679192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3584448" y="2633472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voice note → 5 posts + 1 email</a:t>
            </a:r>
            <a:endParaRPr lang="en-US" sz="850" dirty="0"/>
          </a:p>
        </p:txBody>
      </p:sp>
      <p:sp>
        <p:nvSpPr>
          <p:cNvPr id="37" name="Shape 34"/>
          <p:cNvSpPr/>
          <p:nvPr/>
        </p:nvSpPr>
        <p:spPr>
          <a:xfrm>
            <a:off x="3456432" y="2971800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3584448" y="2926080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/ ChatGPT (free tier)</a:t>
            </a:r>
            <a:endParaRPr lang="en-US" sz="850" dirty="0"/>
          </a:p>
        </p:txBody>
      </p:sp>
      <p:sp>
        <p:nvSpPr>
          <p:cNvPr id="39" name="Shape 36"/>
          <p:cNvSpPr/>
          <p:nvPr/>
        </p:nvSpPr>
        <p:spPr>
          <a:xfrm>
            <a:off x="3456432" y="3264408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7"/>
          <p:cNvSpPr/>
          <p:nvPr/>
        </p:nvSpPr>
        <p:spPr>
          <a:xfrm>
            <a:off x="3584448" y="3218688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consistently without the stress</a:t>
            </a:r>
            <a:endParaRPr lang="en-US" sz="850" dirty="0"/>
          </a:p>
        </p:txBody>
      </p:sp>
      <p:sp>
        <p:nvSpPr>
          <p:cNvPr id="41" name="Shape 38"/>
          <p:cNvSpPr/>
          <p:nvPr/>
        </p:nvSpPr>
        <p:spPr>
          <a:xfrm>
            <a:off x="3419856" y="3547872"/>
            <a:ext cx="36576" cy="274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9"/>
          <p:cNvSpPr/>
          <p:nvPr/>
        </p:nvSpPr>
        <p:spPr>
          <a:xfrm>
            <a:off x="3511296" y="3529584"/>
            <a:ext cx="2304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Presence creates trust.</a:t>
            </a:r>
            <a:endParaRPr lang="en-US" sz="800" dirty="0"/>
          </a:p>
          <a:p>
            <a:pPr marL="0" indent="0">
              <a:buNone/>
            </a:pPr>
            <a:r>
              <a:rPr lang="en-US" sz="800" i="1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creates clients.</a:t>
            </a:r>
            <a:endParaRPr lang="en-US" sz="800" dirty="0"/>
          </a:p>
        </p:txBody>
      </p:sp>
      <p:sp>
        <p:nvSpPr>
          <p:cNvPr id="43" name="Shape 40"/>
          <p:cNvSpPr/>
          <p:nvPr/>
        </p:nvSpPr>
        <p:spPr>
          <a:xfrm>
            <a:off x="6172200" y="1188720"/>
            <a:ext cx="2651760" cy="3657600"/>
          </a:xfrm>
          <a:prstGeom prst="roundRect">
            <a:avLst>
              <a:gd name="adj" fmla="val 3448"/>
            </a:avLst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1"/>
          <p:cNvSpPr/>
          <p:nvPr/>
        </p:nvSpPr>
        <p:spPr>
          <a:xfrm>
            <a:off x="6172200" y="1188720"/>
            <a:ext cx="2651760" cy="768096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2"/>
          <p:cNvSpPr/>
          <p:nvPr/>
        </p:nvSpPr>
        <p:spPr>
          <a:xfrm>
            <a:off x="6172200" y="1188720"/>
            <a:ext cx="265176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6300216" y="1261872"/>
            <a:ext cx="475488" cy="475488"/>
          </a:xfrm>
          <a:prstGeom prst="ellipse">
            <a:avLst/>
          </a:prstGeom>
          <a:solidFill>
            <a:srgbClr val="0D2554"/>
          </a:solidFill>
          <a:ln w="152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6300216" y="126187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48" name="Text 45"/>
          <p:cNvSpPr/>
          <p:nvPr/>
        </p:nvSpPr>
        <p:spPr>
          <a:xfrm>
            <a:off x="6885432" y="1225296"/>
            <a:ext cx="181051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· 10 MIN SETUP</a:t>
            </a:r>
            <a:endParaRPr lang="en-US" sz="700" dirty="0"/>
          </a:p>
        </p:txBody>
      </p:sp>
      <p:sp>
        <p:nvSpPr>
          <p:cNvPr id="49" name="Text 46"/>
          <p:cNvSpPr/>
          <p:nvPr/>
        </p:nvSpPr>
        <p:spPr>
          <a:xfrm>
            <a:off x="6885432" y="1389888"/>
            <a:ext cx="181051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Qualification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Filter</a:t>
            </a:r>
            <a:endParaRPr lang="en-US" sz="1100" dirty="0"/>
          </a:p>
        </p:txBody>
      </p:sp>
      <p:sp>
        <p:nvSpPr>
          <p:cNvPr id="50" name="Shape 47"/>
          <p:cNvSpPr/>
          <p:nvPr/>
        </p:nvSpPr>
        <p:spPr>
          <a:xfrm>
            <a:off x="6300216" y="2029968"/>
            <a:ext cx="2395728" cy="512064"/>
          </a:xfrm>
          <a:prstGeom prst="roundRect">
            <a:avLst>
              <a:gd name="adj" fmla="val 7143"/>
            </a:avLst>
          </a:prstGeom>
          <a:solidFill>
            <a:srgbClr val="F7EDD6"/>
          </a:solidFill>
          <a:ln w="63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8"/>
          <p:cNvSpPr/>
          <p:nvPr/>
        </p:nvSpPr>
        <p:spPr>
          <a:xfrm>
            <a:off x="6300216" y="2029968"/>
            <a:ext cx="2395728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↓ 60%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Wasted Calls</a:t>
            </a:r>
            <a:endParaRPr lang="en-US" sz="1400" dirty="0"/>
          </a:p>
        </p:txBody>
      </p:sp>
      <p:sp>
        <p:nvSpPr>
          <p:cNvPr id="52" name="Shape 49"/>
          <p:cNvSpPr/>
          <p:nvPr/>
        </p:nvSpPr>
        <p:spPr>
          <a:xfrm>
            <a:off x="6336792" y="2679192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/>
          <p:cNvSpPr/>
          <p:nvPr/>
        </p:nvSpPr>
        <p:spPr>
          <a:xfrm>
            <a:off x="6464808" y="2633472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4-5 screening questions upfront</a:t>
            </a:r>
            <a:endParaRPr lang="en-US" sz="850" dirty="0"/>
          </a:p>
        </p:txBody>
      </p:sp>
      <p:sp>
        <p:nvSpPr>
          <p:cNvPr id="54" name="Shape 51"/>
          <p:cNvSpPr/>
          <p:nvPr/>
        </p:nvSpPr>
        <p:spPr>
          <a:xfrm>
            <a:off x="6336792" y="2971800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2"/>
          <p:cNvSpPr/>
          <p:nvPr/>
        </p:nvSpPr>
        <p:spPr>
          <a:xfrm>
            <a:off x="6464808" y="2926080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sorts Hot / Warm / Not Ready</a:t>
            </a:r>
            <a:endParaRPr lang="en-US" sz="850" dirty="0"/>
          </a:p>
        </p:txBody>
      </p:sp>
      <p:sp>
        <p:nvSpPr>
          <p:cNvPr id="56" name="Shape 53"/>
          <p:cNvSpPr/>
          <p:nvPr/>
        </p:nvSpPr>
        <p:spPr>
          <a:xfrm>
            <a:off x="6336792" y="3264408"/>
            <a:ext cx="73152" cy="7315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4"/>
          <p:cNvSpPr/>
          <p:nvPr/>
        </p:nvSpPr>
        <p:spPr>
          <a:xfrm>
            <a:off x="6464808" y="3218688"/>
            <a:ext cx="2231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0E1C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speak to serious buyers</a:t>
            </a:r>
            <a:endParaRPr lang="en-US" sz="850" dirty="0"/>
          </a:p>
        </p:txBody>
      </p:sp>
      <p:sp>
        <p:nvSpPr>
          <p:cNvPr id="58" name="Shape 55"/>
          <p:cNvSpPr/>
          <p:nvPr/>
        </p:nvSpPr>
        <p:spPr>
          <a:xfrm>
            <a:off x="6300216" y="3547872"/>
            <a:ext cx="36576" cy="274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6"/>
          <p:cNvSpPr/>
          <p:nvPr/>
        </p:nvSpPr>
        <p:spPr>
          <a:xfrm>
            <a:off x="6391656" y="3529584"/>
            <a:ext cx="2304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being the receptionist</a:t>
            </a:r>
            <a:endParaRPr lang="en-US" sz="800" dirty="0"/>
          </a:p>
          <a:p>
            <a:pPr marL="0" indent="0">
              <a:buNone/>
            </a:pPr>
            <a:r>
              <a:rPr lang="en-US" sz="800" i="1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your own business.</a:t>
            </a:r>
            <a:endParaRPr lang="en-US" sz="800" dirty="0"/>
          </a:p>
        </p:txBody>
      </p:sp>
      <p:sp>
        <p:nvSpPr>
          <p:cNvPr id="60" name="Shape 57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8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62" name="Text 59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310896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8288"/>
            <a:ext cx="3657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50392" y="45720"/>
            <a:ext cx="6400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Lifestyle Navigator™  ·  The Healthcare AI Evangelist</a:t>
            </a:r>
            <a:endParaRPr lang="en-US" sz="850" dirty="0"/>
          </a:p>
        </p:txBody>
      </p:sp>
      <p:sp>
        <p:nvSpPr>
          <p:cNvPr id="6" name="Text 3"/>
          <p:cNvSpPr/>
          <p:nvPr/>
        </p:nvSpPr>
        <p:spPr>
          <a:xfrm>
            <a:off x="411480" y="420624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ACTION PLAN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411480" y="603504"/>
            <a:ext cx="83210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This Weekend. </a:t>
            </a:r>
            <a:r>
              <a:rPr lang="en-US" sz="2600" b="1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Steps. Zero Budget.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411480" y="1078992"/>
            <a:ext cx="832104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11480" y="1188720"/>
            <a:ext cx="8321040" cy="914400"/>
          </a:xfrm>
          <a:prstGeom prst="roundRect">
            <a:avLst>
              <a:gd name="adj" fmla="val 6000"/>
            </a:avLst>
          </a:prstGeom>
          <a:solidFill>
            <a:srgbClr val="EEF3FA"/>
          </a:solidFill>
          <a:ln w="508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539496" y="1408176"/>
            <a:ext cx="457200" cy="457200"/>
          </a:xfrm>
          <a:prstGeom prst="ellipse">
            <a:avLst/>
          </a:prstGeom>
          <a:solidFill>
            <a:srgbClr val="0A1F44"/>
          </a:solidFill>
          <a:ln w="152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39496" y="140817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1106424" y="1261872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 · 20 MINUTES · FREE</a:t>
            </a:r>
            <a:endParaRPr lang="en-US" sz="750" dirty="0"/>
          </a:p>
        </p:txBody>
      </p:sp>
      <p:sp>
        <p:nvSpPr>
          <p:cNvPr id="13" name="Text 10"/>
          <p:cNvSpPr/>
          <p:nvPr/>
        </p:nvSpPr>
        <p:spPr>
          <a:xfrm>
            <a:off x="1106424" y="1426464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Up WhatsApp Business Auto-Reply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1106424" y="1664208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WhatsApp Business → Settings → Away Message → Write a professional greeting with your name, offer, and booking link → Turn it on. Every new inquiry gets an instant response — even at 2am.</a:t>
            </a:r>
            <a:endParaRPr lang="en-US" sz="850" dirty="0"/>
          </a:p>
        </p:txBody>
      </p:sp>
      <p:sp>
        <p:nvSpPr>
          <p:cNvPr id="15" name="Shape 12"/>
          <p:cNvSpPr/>
          <p:nvPr/>
        </p:nvSpPr>
        <p:spPr>
          <a:xfrm>
            <a:off x="411480" y="2212848"/>
            <a:ext cx="8321040" cy="914400"/>
          </a:xfrm>
          <a:prstGeom prst="roundRect">
            <a:avLst>
              <a:gd name="adj" fmla="val 6000"/>
            </a:avLst>
          </a:prstGeom>
          <a:solidFill>
            <a:srgbClr val="EEF3FA"/>
          </a:solidFill>
          <a:ln w="508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539496" y="2432304"/>
            <a:ext cx="457200" cy="457200"/>
          </a:xfrm>
          <a:prstGeom prst="ellipse">
            <a:avLst/>
          </a:prstGeom>
          <a:solidFill>
            <a:srgbClr val="0A1F44"/>
          </a:solidFill>
          <a:ln w="152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39496" y="243230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1106424" y="2286000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WEEKEND · 45 MINUTES · FREE</a:t>
            </a:r>
            <a:endParaRPr lang="en-US" sz="750" dirty="0"/>
          </a:p>
        </p:txBody>
      </p:sp>
      <p:sp>
        <p:nvSpPr>
          <p:cNvPr id="19" name="Text 16"/>
          <p:cNvSpPr/>
          <p:nvPr/>
        </p:nvSpPr>
        <p:spPr>
          <a:xfrm>
            <a:off x="1106424" y="2450592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Record Your First Voice Note → Generate Content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1106424" y="2688336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3–5 minutes on any business topic. Get the transcript. Paste into claude.ai → 'Turn this into 5 Instagram posts and 1 email newsletter.' Post what comes back. That is your week of content done.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411480" y="3236976"/>
            <a:ext cx="8321040" cy="914400"/>
          </a:xfrm>
          <a:prstGeom prst="roundRect">
            <a:avLst>
              <a:gd name="adj" fmla="val 6000"/>
            </a:avLst>
          </a:prstGeom>
          <a:solidFill>
            <a:srgbClr val="EEF3FA"/>
          </a:solidFill>
          <a:ln w="508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539496" y="3456432"/>
            <a:ext cx="457200" cy="457200"/>
          </a:xfrm>
          <a:prstGeom prst="ellipse">
            <a:avLst/>
          </a:prstGeom>
          <a:solidFill>
            <a:srgbClr val="0A1F44"/>
          </a:solidFill>
          <a:ln w="152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39496" y="345643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4" name="Text 21"/>
          <p:cNvSpPr/>
          <p:nvPr/>
        </p:nvSpPr>
        <p:spPr>
          <a:xfrm>
            <a:off x="1106424" y="3310128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A75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YOUR NEXT BOOKING · 10 MINUTES · FREE</a:t>
            </a:r>
            <a:endParaRPr lang="en-US" sz="750" dirty="0"/>
          </a:p>
        </p:txBody>
      </p:sp>
      <p:sp>
        <p:nvSpPr>
          <p:cNvPr id="25" name="Text 22"/>
          <p:cNvSpPr/>
          <p:nvPr/>
        </p:nvSpPr>
        <p:spPr>
          <a:xfrm>
            <a:off x="1106424" y="3474720"/>
            <a:ext cx="7498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F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Add One Qualifying Question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1106424" y="3712464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your next call or viewing: send one WhatsApp message: 'Quick question — what is your budget range and when are you looking to move?' You will be amazed how many people self-select out.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411480" y="4242816"/>
            <a:ext cx="8321040" cy="493776"/>
          </a:xfrm>
          <a:prstGeom prst="roundRect">
            <a:avLst>
              <a:gd name="adj" fmla="val 11111"/>
            </a:avLst>
          </a:prstGeom>
          <a:solidFill>
            <a:srgbClr val="0A1F44"/>
          </a:solidFill>
          <a:ln w="762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557784" y="4242816"/>
            <a:ext cx="8028432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principle: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need to overhaul everything this week. You need ONE win with technology that proves to your own brain it works. Then you build from there.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31" name="Text 28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F44"/>
          </a:solidFill>
          <a:ln w="12700">
            <a:solidFill>
              <a:srgbClr val="0A1F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310896"/>
          </a:xfrm>
          <a:prstGeom prst="rect">
            <a:avLst/>
          </a:prstGeom>
          <a:solidFill>
            <a:srgbClr val="0D2554"/>
          </a:solidFill>
          <a:ln w="12700">
            <a:solidFill>
              <a:srgbClr val="0D255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8288"/>
            <a:ext cx="36576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50392" y="45720"/>
            <a:ext cx="6400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Lifestyle Navigator™  ·  The Healthcare AI Evangelist</a:t>
            </a:r>
            <a:endParaRPr lang="en-US" sz="850" dirty="0"/>
          </a:p>
        </p:txBody>
      </p:sp>
      <p:sp>
        <p:nvSpPr>
          <p:cNvPr id="6" name="Shape 3"/>
          <p:cNvSpPr/>
          <p:nvPr/>
        </p:nvSpPr>
        <p:spPr>
          <a:xfrm>
            <a:off x="6400800" y="-182880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7040880" y="-118872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7680960" y="-54864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-2468880" y="2743200"/>
            <a:ext cx="4389120" cy="4389120"/>
          </a:xfrm>
          <a:prstGeom prst="ellipse">
            <a:avLst/>
          </a:prstGeom>
          <a:ln w="5080">
            <a:solidFill>
              <a:srgbClr val="C9A84C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-1828800" y="3383280"/>
            <a:ext cx="3108960" cy="3108960"/>
          </a:xfrm>
          <a:prstGeom prst="ellipse">
            <a:avLst/>
          </a:prstGeom>
          <a:ln w="5080">
            <a:solidFill>
              <a:srgbClr val="C9A84C">
                <a:alpha val="13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-1188720" y="4023360"/>
            <a:ext cx="1828800" cy="1828800"/>
          </a:xfrm>
          <a:prstGeom prst="ellipse">
            <a:avLst/>
          </a:prstGeom>
          <a:ln w="5080">
            <a:solidFill>
              <a:srgbClr val="C9A84C">
                <a:alpha val="16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11480" y="420624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BIGGER TRUTH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411480" y="603504"/>
            <a:ext cx="8229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a Wealth-Building Move,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Just a Productivity Hack</a:t>
            </a:r>
            <a:endParaRPr lang="en-US" sz="2800" dirty="0"/>
          </a:p>
        </p:txBody>
      </p:sp>
      <p:sp>
        <p:nvSpPr>
          <p:cNvPr id="14" name="Shape 11"/>
          <p:cNvSpPr/>
          <p:nvPr/>
        </p:nvSpPr>
        <p:spPr>
          <a:xfrm>
            <a:off x="411480" y="1371600"/>
            <a:ext cx="822960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11480" y="1481328"/>
            <a:ext cx="3931920" cy="2359152"/>
          </a:xfrm>
          <a:prstGeom prst="roundRect">
            <a:avLst>
              <a:gd name="adj" fmla="val 3101"/>
            </a:avLst>
          </a:prstGeom>
          <a:solidFill>
            <a:srgbClr val="0D2554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411480" y="1481328"/>
            <a:ext cx="393192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39496" y="1481328"/>
            <a:ext cx="36758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 A: Still Manual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39496" y="1901952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Working 70+ hours a week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539496" y="2249424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Revenue stops when you stop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539496" y="2596896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Business depends on your presence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539496" y="2944368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Scaling = more stress</a:t>
            </a:r>
            <a:endParaRPr lang="en-US" sz="950" dirty="0"/>
          </a:p>
        </p:txBody>
      </p:sp>
      <p:sp>
        <p:nvSpPr>
          <p:cNvPr id="22" name="Text 19"/>
          <p:cNvSpPr/>
          <p:nvPr/>
        </p:nvSpPr>
        <p:spPr>
          <a:xfrm>
            <a:off x="539496" y="3291840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You own a demanding job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4617720" y="1481328"/>
            <a:ext cx="3931920" cy="2359152"/>
          </a:xfrm>
          <a:prstGeom prst="roundRect">
            <a:avLst>
              <a:gd name="adj" fmla="val 3101"/>
            </a:avLst>
          </a:prstGeom>
          <a:solidFill>
            <a:srgbClr val="0D2554"/>
          </a:solidFill>
          <a:ln w="19050">
            <a:solidFill>
              <a:srgbClr val="2D7A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4617720" y="1481328"/>
            <a:ext cx="3931920" cy="347472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745736" y="1481328"/>
            <a:ext cx="36758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 B: Systems-Driven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4745736" y="1901952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Works strategically, not frantically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4745736" y="2249424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Revenue flows from systems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4745736" y="2596896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Business can grow while you rest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4745736" y="2944368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Scaling is a process, not a crisis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4745736" y="3291840"/>
            <a:ext cx="367588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You own a scalable asset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411480" y="3931920"/>
            <a:ext cx="8321040" cy="749808"/>
          </a:xfrm>
          <a:prstGeom prst="roundRect">
            <a:avLst>
              <a:gd name="adj" fmla="val 7317"/>
            </a:avLst>
          </a:prstGeom>
          <a:solidFill>
            <a:srgbClr val="111D35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576072" y="3931920"/>
            <a:ext cx="7991856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only difference between Type A and Type B is this: Type B stopped doing manually what a machine can do — and reinvested that time into strategy, relationships, and closing."</a:t>
            </a:r>
            <a:endParaRPr lang="en-US" sz="1200" dirty="0"/>
          </a:p>
        </p:txBody>
      </p:sp>
      <p:sp>
        <p:nvSpPr>
          <p:cNvPr id="33" name="Shape 30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F8F6F1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411480" y="4924044"/>
            <a:ext cx="6400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S. Smith Jr.  ·  yourlifestylenavigator.com</a:t>
            </a:r>
            <a:endParaRPr lang="en-US" sz="700" dirty="0"/>
          </a:p>
        </p:txBody>
      </p:sp>
      <p:sp>
        <p:nvSpPr>
          <p:cNvPr id="35" name="Text 32"/>
          <p:cNvSpPr/>
          <p:nvPr/>
        </p:nvSpPr>
        <p:spPr>
          <a:xfrm>
            <a:off x="8229600" y="492404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5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1876</Words>
  <Application>Microsoft Office PowerPoint</Application>
  <PresentationFormat>On-screen Show (16:9)</PresentationFormat>
  <Paragraphs>259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AI-Enabled Business Blueprint | Your Lifestyle Navigator™</dc:title>
  <dc:subject>PptxGenJS Presentation</dc:subject>
  <dc:creator>John S. Smith Jr.</dc:creator>
  <cp:lastModifiedBy>Damilare Alaba</cp:lastModifiedBy>
  <cp:revision>2</cp:revision>
  <dcterms:created xsi:type="dcterms:W3CDTF">2026-04-27T15:20:21Z</dcterms:created>
  <dcterms:modified xsi:type="dcterms:W3CDTF">2026-04-27T15:25:13Z</dcterms:modified>
</cp:coreProperties>
</file>